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 smtClean="0"/>
              <a:t>Caracterización </a:t>
            </a:r>
            <a:r>
              <a:rPr lang="es-CO" dirty="0"/>
              <a:t>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'[EMPRESAS TIC TOLIMA.xlsx]Hoja2'!$A$1</c:f>
              <c:strCache>
                <c:ptCount val="1"/>
                <c:pt idx="0">
                  <c:v>Telecomunicaciones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'[EMPRESAS TIC TOLIMA.xlsx]Hoja2'!$B$1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'[EMPRESAS TIC TOLIMA.xlsx]Hoja2'!$A$2</c:f>
              <c:strCache>
                <c:ptCount val="1"/>
                <c:pt idx="0">
                  <c:v>Desarrollo de Software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'[EMPRESAS TIC TOLIMA.xlsx]Hoja2'!$B$2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2"/>
          <c:order val="2"/>
          <c:tx>
            <c:strRef>
              <c:f>'[EMPRESAS TIC TOLIMA.xlsx]Hoja2'!$A$3</c:f>
              <c:strCache>
                <c:ptCount val="1"/>
                <c:pt idx="0">
                  <c:v>Servicios TI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'[EMPRESAS TIC TOLIMA.xlsx]Hoja2'!$B$3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'[EMPRESAS TIC TOLIMA.xlsx]Hoja2'!$A$4</c:f>
              <c:strCache>
                <c:ptCount val="1"/>
                <c:pt idx="0">
                  <c:v>Hardware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'[EMPRESAS TIC TOLIMA.xlsx]Hoja2'!$B$4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110896"/>
        <c:axId val="624111288"/>
      </c:barChart>
      <c:catAx>
        <c:axId val="62411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Sector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4111288"/>
        <c:crosses val="autoZero"/>
        <c:auto val="1"/>
        <c:lblAlgn val="ctr"/>
        <c:lblOffset val="100"/>
        <c:noMultiLvlLbl val="0"/>
      </c:catAx>
      <c:valAx>
        <c:axId val="62411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# Empresas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411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Caracterización # Empleados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'[EMPRESAS TIC TOLIMA.xlsx]Hoja2'!$E$1:$E$6</c:f>
              <c:strCache>
                <c:ptCount val="6"/>
                <c:pt idx="0">
                  <c:v>entre 1-5 empl</c:v>
                </c:pt>
                <c:pt idx="1">
                  <c:v>entre 6-10 empl</c:v>
                </c:pt>
                <c:pt idx="2">
                  <c:v>entre 11 -15 empl</c:v>
                </c:pt>
                <c:pt idx="3">
                  <c:v>entre 16 - 20 empl</c:v>
                </c:pt>
                <c:pt idx="4">
                  <c:v>Mayor a 20</c:v>
                </c:pt>
                <c:pt idx="5">
                  <c:v>N/A</c:v>
                </c:pt>
              </c:strCache>
            </c:strRef>
          </c:cat>
          <c:val>
            <c:numRef>
              <c:f>'[EMPRESAS TIC TOLIMA.xlsx]Hoja2'!$F$1:$F$6</c:f>
              <c:numCache>
                <c:formatCode>General</c:formatCode>
                <c:ptCount val="6"/>
                <c:pt idx="0">
                  <c:v>45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2"/>
          <a:stretch>
            <a:fillRect/>
          </a:stretch>
        </p:blipFill>
        <p:spPr bwMode="auto">
          <a:xfrm>
            <a:off x="0" y="10276"/>
            <a:ext cx="12192000" cy="58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9"/>
          <a:stretch>
            <a:fillRect/>
          </a:stretch>
        </p:blipFill>
        <p:spPr bwMode="auto">
          <a:xfrm>
            <a:off x="0" y="4161035"/>
            <a:ext cx="12192000" cy="26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 userDrawn="1"/>
        </p:nvSpPr>
        <p:spPr>
          <a:xfrm>
            <a:off x="-714703" y="1902372"/>
            <a:ext cx="13838579" cy="3205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80745"/>
            <a:ext cx="9144000" cy="2143604"/>
          </a:xfrm>
        </p:spPr>
        <p:txBody>
          <a:bodyPr anchor="b">
            <a:normAutofit/>
          </a:bodyPr>
          <a:lstStyle>
            <a:lvl1pPr algn="ctr"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88342"/>
            <a:ext cx="9144000" cy="7850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  <p:pic>
        <p:nvPicPr>
          <p:cNvPr id="1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419" y="5814109"/>
            <a:ext cx="2265947" cy="9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52" y="5779072"/>
            <a:ext cx="892143" cy="10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3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510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730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533" y="365128"/>
            <a:ext cx="6891867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464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31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76" y="951964"/>
            <a:ext cx="5092326" cy="51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97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3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47" y="365125"/>
            <a:ext cx="7099443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5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21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35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40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022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47398"/>
          <a:stretch/>
        </p:blipFill>
        <p:spPr bwMode="auto">
          <a:xfrm>
            <a:off x="0" y="10276"/>
            <a:ext cx="12192000" cy="424323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43" y="319533"/>
            <a:ext cx="1360913" cy="1156446"/>
          </a:xfrm>
          <a:prstGeom prst="rect">
            <a:avLst/>
          </a:prstGeom>
        </p:spPr>
      </p:pic>
      <p:pic>
        <p:nvPicPr>
          <p:cNvPr id="11" name="Imagen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21"/>
          <a:stretch>
            <a:fillRect/>
          </a:stretch>
        </p:blipFill>
        <p:spPr bwMode="auto">
          <a:xfrm>
            <a:off x="0" y="3898900"/>
            <a:ext cx="12192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59596" y="365125"/>
            <a:ext cx="7205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9595" y="1825625"/>
            <a:ext cx="11486507" cy="3831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CDD2-3E77-421E-82AF-D98E3BC77BD5}" type="datetimeFigureOut">
              <a:rPr lang="es-CO" smtClean="0"/>
              <a:t>31/10/2016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91F12-9C32-48F1-8AD3-2EAC5831C03C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ángulo 8"/>
          <p:cNvSpPr>
            <a:spLocks noChangeArrowheads="1"/>
          </p:cNvSpPr>
          <p:nvPr userDrawn="1"/>
        </p:nvSpPr>
        <p:spPr bwMode="auto">
          <a:xfrm>
            <a:off x="46305" y="6337055"/>
            <a:ext cx="1933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altLang="es-CO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www.tolima.gov.co </a:t>
            </a:r>
          </a:p>
        </p:txBody>
      </p:sp>
    </p:spTree>
    <p:extLst>
      <p:ext uri="{BB962C8B-B14F-4D97-AF65-F5344CB8AC3E}">
        <p14:creationId xmlns:p14="http://schemas.microsoft.com/office/powerpoint/2010/main" val="429304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88828" y="1642784"/>
            <a:ext cx="10058400" cy="21436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CLÚSTER TIC TOLIMA</a:t>
            </a:r>
            <a:br>
              <a:rPr lang="es-CO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</a:br>
            <a:r>
              <a:rPr lang="es-CO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SECRETARIA DE PLANEACIÓN Y </a:t>
            </a:r>
            <a:r>
              <a:rPr lang="es-CO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TIC</a:t>
            </a:r>
            <a:endParaRPr lang="es-CO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5076825" y="4163919"/>
            <a:ext cx="0" cy="91440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8" name="Grupo 7"/>
          <p:cNvGrpSpPr>
            <a:grpSpLocks/>
          </p:cNvGrpSpPr>
          <p:nvPr/>
        </p:nvGrpSpPr>
        <p:grpSpPr bwMode="auto">
          <a:xfrm>
            <a:off x="5160347" y="4633649"/>
            <a:ext cx="4497193" cy="665049"/>
            <a:chOff x="3486843" y="4347786"/>
            <a:chExt cx="4498334" cy="665020"/>
          </a:xfrm>
        </p:grpSpPr>
        <p:sp>
          <p:nvSpPr>
            <p:cNvPr id="7" name="Rectángulo 5"/>
            <p:cNvSpPr/>
            <p:nvPr/>
          </p:nvSpPr>
          <p:spPr>
            <a:xfrm>
              <a:off x="3486843" y="4347786"/>
              <a:ext cx="4498334" cy="461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CO" sz="24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Director TIC: Ing. Francisco Bermúdez</a:t>
              </a:r>
            </a:p>
          </p:txBody>
        </p:sp>
        <p:sp>
          <p:nvSpPr>
            <p:cNvPr id="8" name="Rectángulo 6"/>
            <p:cNvSpPr/>
            <p:nvPr/>
          </p:nvSpPr>
          <p:spPr>
            <a:xfrm>
              <a:off x="3486843" y="4705042"/>
              <a:ext cx="226401" cy="3077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CO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 </a:t>
              </a:r>
            </a:p>
          </p:txBody>
        </p:sp>
      </p:grpSp>
      <p:grpSp>
        <p:nvGrpSpPr>
          <p:cNvPr id="11" name="Grupo 7"/>
          <p:cNvGrpSpPr>
            <a:grpSpLocks/>
          </p:cNvGrpSpPr>
          <p:nvPr/>
        </p:nvGrpSpPr>
        <p:grpSpPr bwMode="auto">
          <a:xfrm>
            <a:off x="5139085" y="4019287"/>
            <a:ext cx="3186065" cy="671062"/>
            <a:chOff x="3486843" y="4203415"/>
            <a:chExt cx="3186874" cy="671033"/>
          </a:xfrm>
        </p:grpSpPr>
        <p:sp>
          <p:nvSpPr>
            <p:cNvPr id="12" name="Rectángulo 5"/>
            <p:cNvSpPr/>
            <p:nvPr/>
          </p:nvSpPr>
          <p:spPr>
            <a:xfrm>
              <a:off x="3486843" y="4203415"/>
              <a:ext cx="3186874" cy="461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CO" sz="2400" dirty="0" smtClean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Olga Lucia Alfonso </a:t>
              </a:r>
              <a:r>
                <a:rPr lang="es-CO" sz="2400" dirty="0" err="1" smtClean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Lannini</a:t>
              </a:r>
              <a:endParaRPr lang="es-CO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Rectángulo 6"/>
            <p:cNvSpPr/>
            <p:nvPr/>
          </p:nvSpPr>
          <p:spPr>
            <a:xfrm>
              <a:off x="3486843" y="4566684"/>
              <a:ext cx="2263374" cy="3077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CO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Secretaria de Planeación y TIC</a:t>
              </a:r>
              <a:r>
                <a:rPr lang="es-CO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 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20189" r="11676" b="28067"/>
          <a:stretch/>
        </p:blipFill>
        <p:spPr>
          <a:xfrm>
            <a:off x="2293522" y="4167951"/>
            <a:ext cx="2451967" cy="9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Fase 2</a:t>
            </a:r>
            <a:br>
              <a:rPr lang="es-CO" dirty="0" smtClean="0"/>
            </a:br>
            <a:r>
              <a:rPr lang="es-CO" sz="3200" dirty="0"/>
              <a:t>Actividades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9595" y="1929535"/>
            <a:ext cx="7664265" cy="3831432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es-CO" sz="2200" dirty="0" smtClean="0">
                <a:latin typeface="Arial" panose="020B0604020202020204" pitchFamily="34" charset="0"/>
              </a:rPr>
              <a:t>Reunión y/o Talleres de coordinación (</a:t>
            </a:r>
            <a:r>
              <a:rPr lang="es-CO" sz="2200" dirty="0" err="1" smtClean="0">
                <a:latin typeface="Arial" panose="020B0604020202020204" pitchFamily="34" charset="0"/>
              </a:rPr>
              <a:t>kick</a:t>
            </a:r>
            <a:r>
              <a:rPr lang="es-CO" sz="2200" dirty="0" smtClean="0">
                <a:latin typeface="Arial" panose="020B0604020202020204" pitchFamily="34" charset="0"/>
              </a:rPr>
              <a:t> off)  para fijar objetivos, alcances, metas, estructura, equipo de trabajo, entre otros. </a:t>
            </a:r>
          </a:p>
          <a:p>
            <a:pPr marL="285750" indent="-285750" algn="just"/>
            <a:r>
              <a:rPr lang="es-CO" sz="2200" dirty="0" smtClean="0">
                <a:latin typeface="Arial" panose="020B0604020202020204" pitchFamily="34" charset="0"/>
              </a:rPr>
              <a:t>Análisis desde un punto de vista estratégico</a:t>
            </a:r>
          </a:p>
          <a:p>
            <a:pPr marL="285750" indent="-285750" algn="just"/>
            <a:r>
              <a:rPr lang="es-CO" sz="2200" dirty="0" smtClean="0">
                <a:latin typeface="Arial" panose="020B0604020202020204" pitchFamily="34" charset="0"/>
              </a:rPr>
              <a:t>Grupos de Trabajo con empresas según estrategias</a:t>
            </a:r>
          </a:p>
          <a:p>
            <a:pPr marL="285750" indent="-285750" algn="just"/>
            <a:r>
              <a:rPr lang="es-CO" sz="2200" dirty="0" smtClean="0">
                <a:latin typeface="Arial" panose="020B0604020202020204" pitchFamily="34" charset="0"/>
              </a:rPr>
              <a:t>Presentación pública para debatir la estrategia propuesta con los empresarios.</a:t>
            </a:r>
          </a:p>
          <a:p>
            <a:pPr marL="285750" indent="-285750" algn="just"/>
            <a:r>
              <a:rPr lang="es-CO" sz="2200" dirty="0" smtClean="0">
                <a:latin typeface="Arial" panose="020B0604020202020204" pitchFamily="34" charset="0"/>
              </a:rPr>
              <a:t>Definir el plan de acción</a:t>
            </a:r>
          </a:p>
          <a:p>
            <a:pPr marL="285750" indent="-285750" algn="just"/>
            <a:r>
              <a:rPr lang="es-CO" sz="2200" dirty="0" smtClean="0">
                <a:latin typeface="Arial" panose="020B0604020202020204" pitchFamily="34" charset="0"/>
              </a:rPr>
              <a:t>Definir modelo de gobernanza</a:t>
            </a:r>
          </a:p>
          <a:p>
            <a:endParaRPr lang="es-CO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970" y="2800349"/>
            <a:ext cx="2633021" cy="2263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5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3231256" y="4492619"/>
            <a:ext cx="8090624" cy="89901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gray">
          <a:xfrm>
            <a:off x="713281" y="2578127"/>
            <a:ext cx="8090624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gray">
          <a:xfrm>
            <a:off x="686364" y="2627584"/>
            <a:ext cx="7983947" cy="123921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CO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3112193" y="4360853"/>
            <a:ext cx="2509238" cy="401638"/>
            <a:chOff x="720" y="1392"/>
            <a:chExt cx="4058" cy="480"/>
          </a:xfrm>
        </p:grpSpPr>
        <p:sp>
          <p:nvSpPr>
            <p:cNvPr id="8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2000">
                <a:latin typeface="Arial" panose="020B060402020202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20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504064" y="2476299"/>
            <a:ext cx="2579710" cy="401637"/>
            <a:chOff x="720" y="1392"/>
            <a:chExt cx="4058" cy="480"/>
          </a:xfrm>
        </p:grpSpPr>
        <p:sp>
          <p:nvSpPr>
            <p:cNvPr id="13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6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sp>
        <p:nvSpPr>
          <p:cNvPr id="17" name="Rectangle 71"/>
          <p:cNvSpPr>
            <a:spLocks noChangeArrowheads="1"/>
          </p:cNvSpPr>
          <p:nvPr/>
        </p:nvSpPr>
        <p:spPr bwMode="gray">
          <a:xfrm>
            <a:off x="1068884" y="2425008"/>
            <a:ext cx="16385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s-CO" sz="2000" b="1" dirty="0">
                <a:solidFill>
                  <a:srgbClr val="FFFFFF"/>
                </a:solidFill>
                <a:latin typeface="Arial" panose="020B0604020202020204" pitchFamily="34" charset="0"/>
              </a:rPr>
              <a:t>Objetivo</a:t>
            </a:r>
          </a:p>
        </p:txBody>
      </p:sp>
      <p:sp>
        <p:nvSpPr>
          <p:cNvPr id="18" name="Rectangle 72"/>
          <p:cNvSpPr>
            <a:spLocks noChangeArrowheads="1"/>
          </p:cNvSpPr>
          <p:nvPr/>
        </p:nvSpPr>
        <p:spPr bwMode="gray">
          <a:xfrm>
            <a:off x="3586859" y="4374962"/>
            <a:ext cx="147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s-CO" sz="2000" dirty="0">
                <a:solidFill>
                  <a:srgbClr val="FFFFFF"/>
                </a:solidFill>
                <a:latin typeface="Arial" panose="020B0604020202020204" pitchFamily="34" charset="0"/>
              </a:rPr>
              <a:t>Duración</a:t>
            </a: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792656" y="2859449"/>
            <a:ext cx="7877652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Una vez definido el plan de acción y los proyectos estratégicos, el objetivo es activar la iniciativa consolidando un núcleo duro empresarial, realizar un plan de viabilidad del clúster y la definición de un gestor del clúster.</a:t>
            </a:r>
          </a:p>
        </p:txBody>
      </p:sp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3382068" y="4846628"/>
            <a:ext cx="71174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La duración del </a:t>
            </a:r>
            <a:r>
              <a:rPr lang="es-CO" dirty="0" err="1">
                <a:latin typeface="Arial" panose="020B0604020202020204" pitchFamily="34" charset="0"/>
              </a:rPr>
              <a:t>Coaching</a:t>
            </a:r>
            <a:r>
              <a:rPr lang="es-CO" dirty="0">
                <a:latin typeface="Arial" panose="020B0604020202020204" pitchFamily="34" charset="0"/>
              </a:rPr>
              <a:t> es de 6 meses. </a:t>
            </a:r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3.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Coaching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Gobernanza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4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3</a:t>
            </a:r>
            <a:b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/>
            <a:r>
              <a:rPr lang="es-CO" sz="2400" dirty="0" smtClean="0">
                <a:latin typeface="Arial" panose="020B0604020202020204" pitchFamily="34" charset="0"/>
              </a:rPr>
              <a:t>Se realizaran actividades de puesta en marcha del núcleo duro empresarial y de puesta en marcha de metodologías para definir proyectos</a:t>
            </a:r>
          </a:p>
          <a:p>
            <a:pPr marL="285750" indent="-285750" algn="just"/>
            <a:endParaRPr lang="es-CO" sz="2400" dirty="0" smtClean="0">
              <a:latin typeface="Arial" panose="020B0604020202020204" pitchFamily="34" charset="0"/>
            </a:endParaRPr>
          </a:p>
          <a:p>
            <a:pPr marL="285750" indent="-285750" algn="just"/>
            <a:r>
              <a:rPr lang="es-CO" sz="2400" dirty="0" smtClean="0">
                <a:latin typeface="Arial" panose="020B0604020202020204" pitchFamily="34" charset="0"/>
              </a:rPr>
              <a:t>Soporte abierta al clúster manager para la supervisión, monitoreo y resolución de dudas.</a:t>
            </a:r>
          </a:p>
          <a:p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671" y="3896591"/>
            <a:ext cx="3725984" cy="2479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0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uster-development.com/image/152801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6" y="679075"/>
            <a:ext cx="5240483" cy="524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LUSTER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1" y="3560057"/>
            <a:ext cx="36385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Propuestas</a:t>
            </a:r>
            <a:endParaRPr lang="es-CO" dirty="0"/>
          </a:p>
        </p:txBody>
      </p:sp>
      <p:pic>
        <p:nvPicPr>
          <p:cNvPr id="4" name="Picture 2" descr="CLUSTER DEVELOP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85" b="-4574"/>
          <a:stretch/>
        </p:blipFill>
        <p:spPr bwMode="auto">
          <a:xfrm>
            <a:off x="7019368" y="3579966"/>
            <a:ext cx="1824315" cy="3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black">
          <a:xfrm rot="5400000">
            <a:off x="5262282" y="3422650"/>
            <a:ext cx="1752600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361209" y="2616203"/>
            <a:ext cx="4358273" cy="688975"/>
            <a:chOff x="720" y="1392"/>
            <a:chExt cx="4058" cy="48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361209" y="3405191"/>
            <a:ext cx="4358273" cy="688975"/>
            <a:chOff x="720" y="1392"/>
            <a:chExt cx="4058" cy="480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361209" y="4186241"/>
            <a:ext cx="4358273" cy="688975"/>
            <a:chOff x="720" y="1392"/>
            <a:chExt cx="4058" cy="480"/>
          </a:xfrm>
        </p:grpSpPr>
        <p:sp>
          <p:nvSpPr>
            <p:cNvPr id="18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0" name="AutoShape 1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" name="AutoShape 1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sp>
        <p:nvSpPr>
          <p:cNvPr id="22" name="Text Box 19"/>
          <p:cNvSpPr txBox="1">
            <a:spLocks noChangeArrowheads="1"/>
          </p:cNvSpPr>
          <p:nvPr/>
        </p:nvSpPr>
        <p:spPr bwMode="gray">
          <a:xfrm>
            <a:off x="1455291" y="2765428"/>
            <a:ext cx="41800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Mercado </a:t>
            </a:r>
            <a:r>
              <a:rPr lang="en-US" sz="2000" b="1" dirty="0" err="1">
                <a:solidFill>
                  <a:srgbClr val="FFFFFF"/>
                </a:solidFill>
              </a:rPr>
              <a:t>Internacional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1503569" y="3527428"/>
            <a:ext cx="41800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Mayor </a:t>
            </a:r>
            <a:r>
              <a:rPr lang="en-US" sz="2000" b="1" dirty="0" err="1">
                <a:solidFill>
                  <a:srgbClr val="FFFFFF"/>
                </a:solidFill>
              </a:rPr>
              <a:t>Experiencia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gray">
          <a:xfrm>
            <a:off x="1464816" y="4306891"/>
            <a:ext cx="41800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2 Coaching </a:t>
            </a:r>
            <a:r>
              <a:rPr lang="en-US" sz="2000" b="1" dirty="0" err="1">
                <a:solidFill>
                  <a:srgbClr val="FFFFFF"/>
                </a:solidFill>
              </a:rPr>
              <a:t>Proyectos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7" name="Picture 2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1361209" y="2702397"/>
            <a:ext cx="538163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1358974" y="3491387"/>
            <a:ext cx="538162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1361209" y="4281962"/>
            <a:ext cx="5381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LUSTER DEVELOP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0" t="669"/>
          <a:stretch/>
        </p:blipFill>
        <p:spPr bwMode="auto">
          <a:xfrm>
            <a:off x="7817224" y="3939991"/>
            <a:ext cx="2543450" cy="3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0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10" y="225530"/>
            <a:ext cx="10593510" cy="6535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767943" y="942503"/>
            <a:ext cx="233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Calendario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897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Costo estimado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7091266" y="2087566"/>
            <a:ext cx="2713038" cy="727075"/>
          </a:xfrm>
          <a:prstGeom prst="chevron">
            <a:avLst>
              <a:gd name="adj" fmla="val 53225"/>
            </a:avLst>
          </a:prstGeom>
          <a:gradFill rotWithShape="1">
            <a:gsLst>
              <a:gs pos="0">
                <a:schemeClr val="accent2">
                  <a:gamma/>
                  <a:shade val="6980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CO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ltGray">
          <a:xfrm>
            <a:off x="3402013" y="2000250"/>
            <a:ext cx="4079034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CO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751138" y="1970088"/>
            <a:ext cx="1130300" cy="1123950"/>
            <a:chOff x="2161" y="696"/>
            <a:chExt cx="1360" cy="135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7" name="Oval 12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13" name="Rectangle 21"/>
          <p:cNvSpPr>
            <a:spLocks noChangeArrowheads="1"/>
          </p:cNvSpPr>
          <p:nvPr/>
        </p:nvSpPr>
        <p:spPr bwMode="white">
          <a:xfrm>
            <a:off x="2898086" y="2341563"/>
            <a:ext cx="82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r>
              <a:rPr lang="en-US" sz="1600" b="1" dirty="0">
                <a:solidFill>
                  <a:srgbClr val="F8F8F8"/>
                </a:solidFill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805183" y="2183989"/>
            <a:ext cx="3509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/>
            <a:r>
              <a:rPr lang="es-CO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Mapeo de segmentos estratégicos de negocio en un clúster TIC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gray">
          <a:xfrm>
            <a:off x="7489261" y="2212791"/>
            <a:ext cx="22479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$90.000.000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gray">
          <a:xfrm>
            <a:off x="7091266" y="3391953"/>
            <a:ext cx="2713038" cy="728663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/>
        </p:spPr>
        <p:txBody>
          <a:bodyPr wrap="none" anchor="ctr">
            <a:flatTx/>
          </a:bodyPr>
          <a:lstStyle/>
          <a:p>
            <a:endParaRPr lang="es-CO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ltGray">
          <a:xfrm>
            <a:off x="3402013" y="3317875"/>
            <a:ext cx="4079034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/>
        </p:spPr>
        <p:txBody>
          <a:bodyPr wrap="none" anchor="ctr">
            <a:flatTx/>
          </a:bodyPr>
          <a:lstStyle/>
          <a:p>
            <a:endParaRPr lang="es-CO"/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2751138" y="3287713"/>
            <a:ext cx="1130300" cy="1123950"/>
            <a:chOff x="2161" y="696"/>
            <a:chExt cx="1360" cy="1356"/>
          </a:xfrm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1" name="Oval 28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2" name="Oval 29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3" name="Oval 30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26" name="Rectangle 42"/>
          <p:cNvSpPr>
            <a:spLocks noChangeArrowheads="1"/>
          </p:cNvSpPr>
          <p:nvPr/>
        </p:nvSpPr>
        <p:spPr bwMode="white">
          <a:xfrm>
            <a:off x="2898086" y="3657600"/>
            <a:ext cx="82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r>
              <a:rPr lang="en-US" sz="1600" b="1" dirty="0">
                <a:solidFill>
                  <a:srgbClr val="F8F8F8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3865939" y="3486153"/>
            <a:ext cx="33407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/>
            <a:r>
              <a:rPr lang="es-CO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estratégico de un segmento de negocio en TIC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gray">
          <a:xfrm>
            <a:off x="7435473" y="3532213"/>
            <a:ext cx="22479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$200.000.000</a:t>
            </a: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gray">
          <a:xfrm>
            <a:off x="7064372" y="4757738"/>
            <a:ext cx="2713038" cy="728662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CO"/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ltGray">
          <a:xfrm>
            <a:off x="3402013" y="4672013"/>
            <a:ext cx="4079034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CO"/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2751138" y="4641850"/>
            <a:ext cx="1130300" cy="1123950"/>
            <a:chOff x="2161" y="696"/>
            <a:chExt cx="1360" cy="1356"/>
          </a:xfrm>
        </p:grpSpPr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4" name="Oval 4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5" name="Oval 5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6" name="Oval 5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7" name="Oval 5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8" name="Oval 5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33" name="Oval 5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39" name="Rectangle 63"/>
          <p:cNvSpPr>
            <a:spLocks noChangeArrowheads="1"/>
          </p:cNvSpPr>
          <p:nvPr/>
        </p:nvSpPr>
        <p:spPr bwMode="white">
          <a:xfrm>
            <a:off x="2898086" y="5011738"/>
            <a:ext cx="82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r>
              <a:rPr lang="en-US" sz="1600" b="1" dirty="0">
                <a:solidFill>
                  <a:srgbClr val="F8F8F8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3879383" y="4840291"/>
            <a:ext cx="3327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/>
            <a:r>
              <a:rPr lang="es-CO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Coaching</a:t>
            </a:r>
            <a:r>
              <a:rPr lang="es-CO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puesta en marcha de 2 proyectos y </a:t>
            </a:r>
            <a:r>
              <a:rPr lang="es-CO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</a:t>
            </a:r>
            <a:r>
              <a:rPr lang="es-CO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gobernanza</a:t>
            </a: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gray">
          <a:xfrm>
            <a:off x="7583390" y="4882966"/>
            <a:ext cx="22479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$80.000.000</a:t>
            </a:r>
          </a:p>
        </p:txBody>
      </p:sp>
    </p:spTree>
    <p:extLst>
      <p:ext uri="{BB962C8B-B14F-4D97-AF65-F5344CB8AC3E}">
        <p14:creationId xmlns:p14="http://schemas.microsoft.com/office/powerpoint/2010/main" val="35726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redclustercolombia.com/assets/recursos/iniciativas/imgs/Networkit-cluster-tic-del-triangulo-del-cafe-caldas-risaralda-y-quin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6" y="2781966"/>
            <a:ext cx="3484515" cy="1738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370"/>
          <a:stretch/>
        </p:blipFill>
        <p:spPr>
          <a:xfrm>
            <a:off x="1049482" y="789102"/>
            <a:ext cx="6327657" cy="485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54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Propuestas</a:t>
            </a:r>
            <a:endParaRPr lang="es-CO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black">
          <a:xfrm rot="5400000">
            <a:off x="5517775" y="3422650"/>
            <a:ext cx="1752600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756064" y="2616203"/>
            <a:ext cx="4218911" cy="688975"/>
            <a:chOff x="720" y="1392"/>
            <a:chExt cx="4058" cy="48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756064" y="3405191"/>
            <a:ext cx="4218911" cy="688975"/>
            <a:chOff x="720" y="1392"/>
            <a:chExt cx="4058" cy="480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756064" y="4186241"/>
            <a:ext cx="4218911" cy="688975"/>
            <a:chOff x="720" y="1392"/>
            <a:chExt cx="4058" cy="480"/>
          </a:xfrm>
        </p:grpSpPr>
        <p:sp>
          <p:nvSpPr>
            <p:cNvPr id="18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0" name="AutoShape 1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" name="AutoShape 1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sp>
        <p:nvSpPr>
          <p:cNvPr id="22" name="Text Box 19"/>
          <p:cNvSpPr txBox="1">
            <a:spLocks noChangeArrowheads="1"/>
          </p:cNvSpPr>
          <p:nvPr/>
        </p:nvSpPr>
        <p:spPr bwMode="gray">
          <a:xfrm>
            <a:off x="1844448" y="2765428"/>
            <a:ext cx="40463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FFFF"/>
                </a:solidFill>
              </a:rPr>
              <a:t>Menor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Costo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1892726" y="3527428"/>
            <a:ext cx="40463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 dirty="0">
                <a:solidFill>
                  <a:srgbClr val="FFFFFF"/>
                </a:solidFill>
              </a:rPr>
              <a:t>Cercanía con el </a:t>
            </a:r>
            <a:r>
              <a:rPr lang="es-CO" sz="2000" b="1" dirty="0" err="1">
                <a:solidFill>
                  <a:srgbClr val="FFFFFF"/>
                </a:solidFill>
              </a:rPr>
              <a:t>Dept</a:t>
            </a:r>
            <a:endParaRPr lang="es-CO" sz="2000" b="1" dirty="0">
              <a:solidFill>
                <a:srgbClr val="FFFFFF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gray">
          <a:xfrm>
            <a:off x="2189672" y="4306890"/>
            <a:ext cx="3710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FFFF"/>
                </a:solidFill>
              </a:rPr>
              <a:t>Convocatorias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Nacionales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27" name="Picture 2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1768248" y="2651125"/>
            <a:ext cx="538163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1766013" y="3440115"/>
            <a:ext cx="538162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1768248" y="4230690"/>
            <a:ext cx="5381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redclustercolombia.com/assets/recursos/iniciativas/imgs/Networkit-cluster-tic-del-triangulo-del-cafe-caldas-risaralda-y-quin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78" y="2980534"/>
            <a:ext cx="3239919" cy="1616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2130624" y="69540"/>
            <a:ext cx="793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Calendario del proyecto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" y="723854"/>
            <a:ext cx="10668002" cy="6105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>
                <a:latin typeface="Arial" panose="020B0604020202020204" pitchFamily="34" charset="0"/>
              </a:rPr>
              <a:t>Constituirse como entidad dinamizadora orientada a mejorar la competitividad y asegurar un crecimiento sostenible de las empresas TIC del Departamento del Tolima.</a:t>
            </a:r>
          </a:p>
          <a:p>
            <a:pPr algn="just"/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359" y="3543919"/>
            <a:ext cx="3384661" cy="2833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Costo estimado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7091266" y="2087566"/>
            <a:ext cx="2713038" cy="727075"/>
          </a:xfrm>
          <a:prstGeom prst="chevron">
            <a:avLst>
              <a:gd name="adj" fmla="val 53225"/>
            </a:avLst>
          </a:prstGeom>
          <a:gradFill rotWithShape="1">
            <a:gsLst>
              <a:gs pos="0">
                <a:schemeClr val="accent2">
                  <a:gamma/>
                  <a:shade val="6980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CO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ltGray">
          <a:xfrm>
            <a:off x="3402013" y="2000250"/>
            <a:ext cx="4079034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CO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751138" y="1970088"/>
            <a:ext cx="1130300" cy="1123950"/>
            <a:chOff x="2161" y="696"/>
            <a:chExt cx="1360" cy="135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7" name="Oval 12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13" name="Rectangle 21"/>
          <p:cNvSpPr>
            <a:spLocks noChangeArrowheads="1"/>
          </p:cNvSpPr>
          <p:nvPr/>
        </p:nvSpPr>
        <p:spPr bwMode="white">
          <a:xfrm>
            <a:off x="2898086" y="2341563"/>
            <a:ext cx="82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r>
              <a:rPr lang="en-US" sz="1600" b="1" dirty="0">
                <a:solidFill>
                  <a:srgbClr val="F8F8F8"/>
                </a:solidFill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805183" y="2183989"/>
            <a:ext cx="3509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/>
            <a:r>
              <a:rPr lang="es-CO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Mapeo de segmentos estratégicos de negocio en un clúster TIC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gray">
          <a:xfrm>
            <a:off x="7489261" y="2212791"/>
            <a:ext cx="22479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$60.787.500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gray">
          <a:xfrm>
            <a:off x="7091266" y="3391953"/>
            <a:ext cx="2713038" cy="728663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/>
        </p:spPr>
        <p:txBody>
          <a:bodyPr wrap="none" anchor="ctr">
            <a:flatTx/>
          </a:bodyPr>
          <a:lstStyle/>
          <a:p>
            <a:endParaRPr lang="es-CO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ltGray">
          <a:xfrm>
            <a:off x="3402013" y="3317875"/>
            <a:ext cx="4079034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/>
        </p:spPr>
        <p:txBody>
          <a:bodyPr wrap="none" anchor="ctr">
            <a:flatTx/>
          </a:bodyPr>
          <a:lstStyle/>
          <a:p>
            <a:endParaRPr lang="es-CO"/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2751138" y="3287713"/>
            <a:ext cx="1130300" cy="1123950"/>
            <a:chOff x="2161" y="696"/>
            <a:chExt cx="1360" cy="1356"/>
          </a:xfrm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1" name="Oval 28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2" name="Oval 29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3" name="Oval 30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26" name="Rectangle 42"/>
          <p:cNvSpPr>
            <a:spLocks noChangeArrowheads="1"/>
          </p:cNvSpPr>
          <p:nvPr/>
        </p:nvSpPr>
        <p:spPr bwMode="white">
          <a:xfrm>
            <a:off x="2898086" y="3657600"/>
            <a:ext cx="82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r>
              <a:rPr lang="en-US" sz="1600" b="1" dirty="0">
                <a:solidFill>
                  <a:srgbClr val="F8F8F8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3865939" y="3486153"/>
            <a:ext cx="33407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/>
            <a:r>
              <a:rPr lang="es-CO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estratégico de un segmento de negocio en TIC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gray">
          <a:xfrm>
            <a:off x="7435473" y="3532213"/>
            <a:ext cx="22479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$81.262.500 </a:t>
            </a: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gray">
          <a:xfrm>
            <a:off x="7064372" y="4757738"/>
            <a:ext cx="2713038" cy="728662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CO"/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ltGray">
          <a:xfrm>
            <a:off x="3402013" y="4672013"/>
            <a:ext cx="4079034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CO"/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2751138" y="4641850"/>
            <a:ext cx="1130300" cy="1123950"/>
            <a:chOff x="2161" y="696"/>
            <a:chExt cx="1360" cy="1356"/>
          </a:xfrm>
        </p:grpSpPr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4" name="Oval 4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5" name="Oval 5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6" name="Oval 5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7" name="Oval 5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8" name="Oval 5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33" name="Oval 5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39" name="Rectangle 63"/>
          <p:cNvSpPr>
            <a:spLocks noChangeArrowheads="1"/>
          </p:cNvSpPr>
          <p:nvPr/>
        </p:nvSpPr>
        <p:spPr bwMode="white">
          <a:xfrm>
            <a:off x="2898086" y="5011738"/>
            <a:ext cx="82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r>
              <a:rPr lang="en-US" sz="1600" b="1" dirty="0">
                <a:solidFill>
                  <a:srgbClr val="F8F8F8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3879383" y="4840291"/>
            <a:ext cx="3327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/>
            <a:r>
              <a:rPr lang="es-CO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Coaching</a:t>
            </a:r>
            <a:r>
              <a:rPr lang="es-CO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puesta en marcha de 2 proyectos y </a:t>
            </a:r>
            <a:r>
              <a:rPr lang="es-CO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</a:t>
            </a:r>
            <a:r>
              <a:rPr lang="es-CO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gobernanza</a:t>
            </a: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gray">
          <a:xfrm>
            <a:off x="7583390" y="4882966"/>
            <a:ext cx="22479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$52.500.000</a:t>
            </a:r>
          </a:p>
        </p:txBody>
      </p:sp>
    </p:spTree>
    <p:extLst>
      <p:ext uri="{BB962C8B-B14F-4D97-AF65-F5344CB8AC3E}">
        <p14:creationId xmlns:p14="http://schemas.microsoft.com/office/powerpoint/2010/main" val="2918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Caracterización </a:t>
            </a:r>
            <a:br>
              <a:rPr lang="es-CO" dirty="0" smtClean="0"/>
            </a:br>
            <a:r>
              <a:rPr lang="es-CO" dirty="0" smtClean="0"/>
              <a:t>Empresas TIC</a:t>
            </a:r>
            <a:endParaRPr lang="es-CO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49142"/>
              </p:ext>
            </p:extLst>
          </p:nvPr>
        </p:nvGraphicFramePr>
        <p:xfrm>
          <a:off x="1907310" y="1953492"/>
          <a:ext cx="8420846" cy="459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21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Caracterización </a:t>
            </a:r>
            <a:br>
              <a:rPr lang="es-CO" dirty="0" smtClean="0"/>
            </a:br>
            <a:r>
              <a:rPr lang="es-CO" dirty="0" smtClean="0"/>
              <a:t>Empresas TIC</a:t>
            </a:r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385031"/>
              </p:ext>
            </p:extLst>
          </p:nvPr>
        </p:nvGraphicFramePr>
        <p:xfrm>
          <a:off x="1984663" y="1943100"/>
          <a:ext cx="7646081" cy="420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19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Gracias por su atención</a:t>
            </a:r>
            <a:endParaRPr lang="es-CO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16147" r="7724" b="26433"/>
          <a:stretch/>
        </p:blipFill>
        <p:spPr>
          <a:xfrm>
            <a:off x="3096028" y="2166939"/>
            <a:ext cx="5368336" cy="20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dclustercolombia.com/assets/recursos/iniciativas/imgs/Caribe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3" y="2106734"/>
            <a:ext cx="2529903" cy="13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1" y="3914848"/>
            <a:ext cx="3350682" cy="102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ustertic.co/site/Portals/0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57" y="2358876"/>
            <a:ext cx="4130619" cy="10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dclustercolombia.com/assets/recursos/iniciativas/imgs/Corporacion-creati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r="21305" b="45115"/>
          <a:stretch/>
        </p:blipFill>
        <p:spPr bwMode="auto">
          <a:xfrm>
            <a:off x="3119868" y="5247891"/>
            <a:ext cx="3215414" cy="9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Logo"/>
          <p:cNvSpPr>
            <a:spLocks noChangeAspect="1" noChangeArrowheads="1"/>
          </p:cNvSpPr>
          <p:nvPr/>
        </p:nvSpPr>
        <p:spPr bwMode="auto">
          <a:xfrm>
            <a:off x="1679575" y="-503238"/>
            <a:ext cx="3048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049" y="3914848"/>
            <a:ext cx="2521651" cy="924359"/>
          </a:xfrm>
          <a:prstGeom prst="rect">
            <a:avLst/>
          </a:prstGeom>
        </p:spPr>
      </p:pic>
      <p:pic>
        <p:nvPicPr>
          <p:cNvPr id="1040" name="Picture 16" descr="http://redclustercolombia.com/assets/recursos/iniciativas/imgs/Networkit-cluster-tic-del-triangulo-del-cafe-caldas-risaralda-y-quindi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704848"/>
            <a:ext cx="3030279" cy="151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redclustercolombia.com/assets/recursos/iniciativas/imgs/Orinoco-cluster-ti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38" y="5348208"/>
            <a:ext cx="2577088" cy="8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redclustercolombia.com/assets/recursos/iniciativas/imgs/Iniciativa-cluster-de-software-y-t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10" y="2268417"/>
            <a:ext cx="304156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TIC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Colombia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9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2740"/>
          <a:stretch/>
        </p:blipFill>
        <p:spPr bwMode="auto">
          <a:xfrm>
            <a:off x="3211031" y="2190783"/>
            <a:ext cx="7176974" cy="409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Iniciativa Clúster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174372" y="1826721"/>
            <a:ext cx="630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Factores críticos de Éxito en una iniciativa Clúster</a:t>
            </a:r>
          </a:p>
        </p:txBody>
      </p:sp>
    </p:spTree>
    <p:extLst>
      <p:ext uri="{BB962C8B-B14F-4D97-AF65-F5344CB8AC3E}">
        <p14:creationId xmlns:p14="http://schemas.microsoft.com/office/powerpoint/2010/main" val="9297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731841"/>
            <a:ext cx="5346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129187" y="2541258"/>
            <a:ext cx="638508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 DE TRABAJO</a:t>
            </a:r>
            <a:r>
              <a:rPr lang="es-CO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0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Plan de Trabajo</a:t>
            </a:r>
            <a:endParaRPr lang="es-CO" dirty="0"/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gray">
          <a:xfrm>
            <a:off x="4408041" y="2510769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gray">
          <a:xfrm>
            <a:off x="4901750" y="2990194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gray">
          <a:xfrm>
            <a:off x="3077713" y="2209141"/>
            <a:ext cx="2633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80808"/>
                </a:solidFill>
                <a:latin typeface="Arial" panose="020B0604020202020204" pitchFamily="34" charset="0"/>
              </a:rPr>
              <a:t>Fase</a:t>
            </a:r>
            <a:r>
              <a:rPr lang="en-US" sz="1400" b="1" dirty="0">
                <a:solidFill>
                  <a:srgbClr val="080808"/>
                </a:solidFill>
                <a:latin typeface="Arial" panose="020B0604020202020204" pitchFamily="34" charset="0"/>
              </a:rPr>
              <a:t> 1: </a:t>
            </a:r>
            <a:r>
              <a:rPr lang="es-CO" sz="1400" dirty="0" err="1">
                <a:solidFill>
                  <a:srgbClr val="080808"/>
                </a:solidFill>
                <a:latin typeface="Arial" panose="020B0604020202020204" pitchFamily="34" charset="0"/>
              </a:rPr>
              <a:t>Mapping</a:t>
            </a:r>
            <a:r>
              <a:rPr lang="es-CO" sz="1400" dirty="0">
                <a:solidFill>
                  <a:srgbClr val="080808"/>
                </a:solidFill>
                <a:latin typeface="Arial" panose="020B0604020202020204" pitchFamily="34" charset="0"/>
              </a:rPr>
              <a:t> de negocios TIC en el TOLIMA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gray">
          <a:xfrm>
            <a:off x="1780728" y="4817403"/>
            <a:ext cx="23288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1400" b="1" dirty="0" err="1">
                <a:solidFill>
                  <a:srgbClr val="080808"/>
                </a:solidFill>
                <a:latin typeface="Arial" panose="020B0604020202020204" pitchFamily="34" charset="0"/>
              </a:rPr>
              <a:t>Fase</a:t>
            </a:r>
            <a:r>
              <a:rPr lang="en-US" sz="1400" b="1" dirty="0">
                <a:solidFill>
                  <a:srgbClr val="080808"/>
                </a:solidFill>
                <a:latin typeface="Arial" panose="020B0604020202020204" pitchFamily="34" charset="0"/>
              </a:rPr>
              <a:t> 3:</a:t>
            </a:r>
            <a:r>
              <a:rPr lang="en-US" sz="1400" dirty="0">
                <a:solidFill>
                  <a:srgbClr val="080808"/>
                </a:solidFill>
                <a:latin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80808"/>
                </a:solidFill>
                <a:latin typeface="Arial" panose="020B0604020202020204" pitchFamily="34" charset="0"/>
              </a:rPr>
              <a:t>Coaching</a:t>
            </a:r>
            <a:r>
              <a:rPr lang="es-CO" sz="1400" dirty="0">
                <a:solidFill>
                  <a:srgbClr val="080808"/>
                </a:solidFill>
                <a:latin typeface="Arial" panose="020B0604020202020204" pitchFamily="34" charset="0"/>
              </a:rPr>
              <a:t> y gobernanza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gray">
          <a:xfrm>
            <a:off x="8337103" y="4738031"/>
            <a:ext cx="173305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80808"/>
                </a:solidFill>
                <a:latin typeface="Arial" panose="020B0604020202020204" pitchFamily="34" charset="0"/>
              </a:rPr>
              <a:t>Fase</a:t>
            </a:r>
            <a:r>
              <a:rPr lang="en-US" sz="1400" b="1" dirty="0">
                <a:solidFill>
                  <a:srgbClr val="080808"/>
                </a:solidFill>
                <a:latin typeface="Arial" panose="020B0604020202020204" pitchFamily="34" charset="0"/>
              </a:rPr>
              <a:t> 2:</a:t>
            </a:r>
            <a:r>
              <a:rPr lang="en-US" sz="1400" dirty="0">
                <a:solidFill>
                  <a:srgbClr val="080808"/>
                </a:solidFill>
                <a:latin typeface="Arial" panose="020B0604020202020204" pitchFamily="34" charset="0"/>
              </a:rPr>
              <a:t> </a:t>
            </a:r>
            <a:r>
              <a:rPr lang="es-CO" sz="1400" dirty="0">
                <a:solidFill>
                  <a:srgbClr val="080808"/>
                </a:solidFill>
                <a:latin typeface="Arial" panose="020B0604020202020204" pitchFamily="34" charset="0"/>
              </a:rPr>
              <a:t>Desarrollo estratégico de los segmentos definidos en la fase 1</a:t>
            </a:r>
            <a:endParaRPr lang="en-US" sz="1400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5444675" y="1985303"/>
            <a:ext cx="1631950" cy="1612900"/>
            <a:chOff x="437" y="1700"/>
            <a:chExt cx="1110" cy="1096"/>
          </a:xfrm>
        </p:grpSpPr>
        <p:grpSp>
          <p:nvGrpSpPr>
            <p:cNvPr id="30" name="Group 37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31" name="Group 40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32" name="Oval 4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3" name="Oval 4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36" name="Group 43"/>
          <p:cNvGrpSpPr>
            <a:grpSpLocks/>
          </p:cNvGrpSpPr>
          <p:nvPr/>
        </p:nvGrpSpPr>
        <p:grpSpPr bwMode="auto">
          <a:xfrm>
            <a:off x="4034975" y="4388778"/>
            <a:ext cx="1631950" cy="1612900"/>
            <a:chOff x="437" y="1700"/>
            <a:chExt cx="1110" cy="1096"/>
          </a:xfrm>
        </p:grpSpPr>
        <p:grpSp>
          <p:nvGrpSpPr>
            <p:cNvPr id="37" name="Group 44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41" name="Oval 4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2" name="Oval 4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38" name="Group 47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39" name="Oval 4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0" name="Oval 4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43" name="Group 50"/>
          <p:cNvGrpSpPr>
            <a:grpSpLocks/>
          </p:cNvGrpSpPr>
          <p:nvPr/>
        </p:nvGrpSpPr>
        <p:grpSpPr bwMode="auto">
          <a:xfrm>
            <a:off x="6765475" y="4388778"/>
            <a:ext cx="1631950" cy="1612900"/>
            <a:chOff x="437" y="1700"/>
            <a:chExt cx="1110" cy="1096"/>
          </a:xfrm>
        </p:grpSpPr>
        <p:grpSp>
          <p:nvGrpSpPr>
            <p:cNvPr id="44" name="Group 51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48" name="Oval 52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9" name="Oval 53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45" name="Group 54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46" name="Oval 5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7" name="Oval 5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50" name="Group 57"/>
          <p:cNvGrpSpPr>
            <a:grpSpLocks/>
          </p:cNvGrpSpPr>
          <p:nvPr/>
        </p:nvGrpSpPr>
        <p:grpSpPr bwMode="auto">
          <a:xfrm>
            <a:off x="5519288" y="2036103"/>
            <a:ext cx="1466850" cy="1447800"/>
            <a:chOff x="708" y="2203"/>
            <a:chExt cx="751" cy="741"/>
          </a:xfrm>
        </p:grpSpPr>
        <p:sp>
          <p:nvSpPr>
            <p:cNvPr id="51" name="Oval 5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52" name="Picture 59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60"/>
          <p:cNvSpPr>
            <a:spLocks noChangeArrowheads="1"/>
          </p:cNvSpPr>
          <p:nvPr/>
        </p:nvSpPr>
        <p:spPr bwMode="gray">
          <a:xfrm>
            <a:off x="5547866" y="2469491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endParaRPr lang="en-US" sz="2000" b="1" dirty="0">
              <a:solidFill>
                <a:srgbClr val="F8F8F8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54" name="Group 61"/>
          <p:cNvGrpSpPr>
            <a:grpSpLocks/>
          </p:cNvGrpSpPr>
          <p:nvPr/>
        </p:nvGrpSpPr>
        <p:grpSpPr bwMode="auto">
          <a:xfrm>
            <a:off x="4106413" y="4450691"/>
            <a:ext cx="1466850" cy="1447800"/>
            <a:chOff x="708" y="2203"/>
            <a:chExt cx="751" cy="741"/>
          </a:xfrm>
        </p:grpSpPr>
        <p:sp>
          <p:nvSpPr>
            <p:cNvPr id="55" name="Oval 6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56" name="Picture 63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Rectangle 64"/>
          <p:cNvSpPr>
            <a:spLocks noChangeArrowheads="1"/>
          </p:cNvSpPr>
          <p:nvPr/>
        </p:nvSpPr>
        <p:spPr bwMode="gray">
          <a:xfrm>
            <a:off x="4122291" y="4868203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endParaRPr lang="en-US" sz="2000" b="1" dirty="0">
              <a:solidFill>
                <a:srgbClr val="F8F8F8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58" name="Group 65"/>
          <p:cNvGrpSpPr>
            <a:grpSpLocks/>
          </p:cNvGrpSpPr>
          <p:nvPr/>
        </p:nvGrpSpPr>
        <p:grpSpPr bwMode="auto">
          <a:xfrm>
            <a:off x="6867075" y="4450691"/>
            <a:ext cx="1466850" cy="1447800"/>
            <a:chOff x="708" y="2203"/>
            <a:chExt cx="751" cy="741"/>
          </a:xfrm>
        </p:grpSpPr>
        <p:sp>
          <p:nvSpPr>
            <p:cNvPr id="59" name="Oval 6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60" name="Picture 67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6849613" y="4450691"/>
            <a:ext cx="1466850" cy="1447800"/>
            <a:chOff x="708" y="2203"/>
            <a:chExt cx="751" cy="741"/>
          </a:xfrm>
        </p:grpSpPr>
        <p:sp>
          <p:nvSpPr>
            <p:cNvPr id="62" name="Oval 69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63" name="Picture 70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Rectangle 71"/>
          <p:cNvSpPr>
            <a:spLocks noChangeArrowheads="1"/>
          </p:cNvSpPr>
          <p:nvPr/>
        </p:nvSpPr>
        <p:spPr bwMode="gray">
          <a:xfrm>
            <a:off x="6851203" y="4879316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8F8F8"/>
                </a:solidFill>
                <a:latin typeface="Arial" panose="020B0604020202020204" pitchFamily="34" charset="0"/>
              </a:rPr>
              <a:t>Fase</a:t>
            </a:r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gray">
          <a:xfrm>
            <a:off x="5057582" y="3869537"/>
            <a:ext cx="24431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Desarrollo estratégico y consolidación de un clúster TIC en el Tolima </a:t>
            </a:r>
            <a:endParaRPr lang="en-US" sz="16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1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negocios TIC en el TOLIMA</a:t>
            </a:r>
            <a:b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gray">
          <a:xfrm>
            <a:off x="3062513" y="4295189"/>
            <a:ext cx="8090624" cy="89901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gray">
          <a:xfrm>
            <a:off x="440630" y="2483292"/>
            <a:ext cx="8090624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gray">
          <a:xfrm>
            <a:off x="413713" y="2532751"/>
            <a:ext cx="7983947" cy="134143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CO"/>
          </a:p>
        </p:txBody>
      </p: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2943450" y="4163423"/>
            <a:ext cx="2509238" cy="401638"/>
            <a:chOff x="720" y="1392"/>
            <a:chExt cx="4058" cy="480"/>
          </a:xfrm>
        </p:grpSpPr>
        <p:sp>
          <p:nvSpPr>
            <p:cNvPr id="27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2000">
                <a:latin typeface="Arial" panose="020B0604020202020204" pitchFamily="34" charset="0"/>
              </a:endParaRPr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20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66"/>
          <p:cNvGrpSpPr>
            <a:grpSpLocks/>
          </p:cNvGrpSpPr>
          <p:nvPr/>
        </p:nvGrpSpPr>
        <p:grpSpPr bwMode="auto">
          <a:xfrm>
            <a:off x="231413" y="2381464"/>
            <a:ext cx="2579710" cy="401637"/>
            <a:chOff x="720" y="1392"/>
            <a:chExt cx="4058" cy="480"/>
          </a:xfrm>
        </p:grpSpPr>
        <p:sp>
          <p:nvSpPr>
            <p:cNvPr id="32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33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4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5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sp>
        <p:nvSpPr>
          <p:cNvPr id="36" name="Rectangle 71"/>
          <p:cNvSpPr>
            <a:spLocks noChangeArrowheads="1"/>
          </p:cNvSpPr>
          <p:nvPr/>
        </p:nvSpPr>
        <p:spPr bwMode="gray">
          <a:xfrm>
            <a:off x="796233" y="2330173"/>
            <a:ext cx="16385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s-CO" sz="2000" b="1" dirty="0">
                <a:solidFill>
                  <a:srgbClr val="FFFFFF"/>
                </a:solidFill>
                <a:latin typeface="Arial" panose="020B0604020202020204" pitchFamily="34" charset="0"/>
              </a:rPr>
              <a:t>Objetivo</a:t>
            </a:r>
          </a:p>
        </p:txBody>
      </p:sp>
      <p:sp>
        <p:nvSpPr>
          <p:cNvPr id="37" name="Rectangle 72"/>
          <p:cNvSpPr>
            <a:spLocks noChangeArrowheads="1"/>
          </p:cNvSpPr>
          <p:nvPr/>
        </p:nvSpPr>
        <p:spPr bwMode="gray">
          <a:xfrm>
            <a:off x="3418116" y="4177532"/>
            <a:ext cx="147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s-CO" sz="2000" dirty="0">
                <a:solidFill>
                  <a:srgbClr val="FFFFFF"/>
                </a:solidFill>
                <a:latin typeface="Arial" panose="020B0604020202020204" pitchFamily="34" charset="0"/>
              </a:rPr>
              <a:t>Duración</a:t>
            </a: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520005" y="2764614"/>
            <a:ext cx="7877652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El objetivo de esta fase es realizar un análisis de los principales agentes de la cadena de valor TIC e identificar los principales segmentos estratégicos en el Tolima.</a:t>
            </a:r>
          </a:p>
        </p:txBody>
      </p:sp>
      <p:sp>
        <p:nvSpPr>
          <p:cNvPr id="39" name="Rectangle 77"/>
          <p:cNvSpPr>
            <a:spLocks noChangeArrowheads="1"/>
          </p:cNvSpPr>
          <p:nvPr/>
        </p:nvSpPr>
        <p:spPr bwMode="auto">
          <a:xfrm>
            <a:off x="3213325" y="4649198"/>
            <a:ext cx="71174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Esta Fase tendrá una duración aproximada de 8-10 semanas.</a:t>
            </a:r>
          </a:p>
        </p:txBody>
      </p:sp>
    </p:spTree>
    <p:extLst>
      <p:ext uri="{BB962C8B-B14F-4D97-AF65-F5344CB8AC3E}">
        <p14:creationId xmlns:p14="http://schemas.microsoft.com/office/powerpoint/2010/main" val="24755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1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9595" y="1825625"/>
            <a:ext cx="7630628" cy="3831432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s-CO" sz="2400" dirty="0" smtClean="0">
                <a:latin typeface="Arial" panose="020B0604020202020204" pitchFamily="34" charset="0"/>
              </a:rPr>
              <a:t>Reunión inicial de coordinación</a:t>
            </a:r>
          </a:p>
          <a:p>
            <a:pPr marL="285750" indent="-285750"/>
            <a:r>
              <a:rPr lang="es-CO" sz="2400" dirty="0" smtClean="0">
                <a:latin typeface="Arial" panose="020B0604020202020204" pitchFamily="34" charset="0"/>
              </a:rPr>
              <a:t>Identificación de las empresas existentes e instituciones relacionadas </a:t>
            </a:r>
          </a:p>
          <a:p>
            <a:pPr marL="285750" indent="-285750"/>
            <a:r>
              <a:rPr lang="es-CO" sz="2400" dirty="0" smtClean="0">
                <a:latin typeface="Arial" panose="020B0604020202020204" pitchFamily="34" charset="0"/>
              </a:rPr>
              <a:t>Elaboración de una base de datos preliminar  </a:t>
            </a:r>
          </a:p>
          <a:p>
            <a:pPr marL="285750" indent="-285750"/>
            <a:r>
              <a:rPr lang="es-CO" sz="2400" dirty="0" smtClean="0">
                <a:latin typeface="Arial" panose="020B0604020202020204" pitchFamily="34" charset="0"/>
              </a:rPr>
              <a:t>Reunión para coordinar los resultados de la primera segmentación de negocios</a:t>
            </a:r>
          </a:p>
          <a:p>
            <a:pPr marL="285750" indent="-285750"/>
            <a:r>
              <a:rPr lang="es-CO" sz="2400" dirty="0" smtClean="0">
                <a:latin typeface="Arial" panose="020B0604020202020204" pitchFamily="34" charset="0"/>
              </a:rPr>
              <a:t>Realización de entrevistas  </a:t>
            </a:r>
          </a:p>
          <a:p>
            <a:pPr marL="285750" indent="-285750"/>
            <a:r>
              <a:rPr lang="es-CO" sz="2400" dirty="0" smtClean="0">
                <a:latin typeface="Arial" panose="020B0604020202020204" pitchFamily="34" charset="0"/>
              </a:rPr>
              <a:t>Listado de los principales retos estratégicos </a:t>
            </a:r>
          </a:p>
          <a:p>
            <a:pPr marL="285750" indent="-285750"/>
            <a:r>
              <a:rPr lang="es-CO" sz="2400" dirty="0" smtClean="0">
                <a:latin typeface="Arial" panose="020B0604020202020204" pitchFamily="34" charset="0"/>
              </a:rPr>
              <a:t>Reunión de priorización </a:t>
            </a:r>
          </a:p>
          <a:p>
            <a:pPr marL="285750" indent="-285750"/>
            <a:r>
              <a:rPr lang="es-CO" sz="2400" dirty="0" smtClean="0">
                <a:latin typeface="Arial" panose="020B0604020202020204" pitchFamily="34" charset="0"/>
              </a:rPr>
              <a:t>Concretar compromisos</a:t>
            </a:r>
          </a:p>
          <a:p>
            <a:endParaRPr lang="es-CO" sz="2400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2"/>
          <a:srcRect l="45233"/>
          <a:stretch/>
        </p:blipFill>
        <p:spPr>
          <a:xfrm>
            <a:off x="7990223" y="2149348"/>
            <a:ext cx="3200786" cy="3034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4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3200077" y="4534183"/>
            <a:ext cx="8090624" cy="89901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gray">
          <a:xfrm>
            <a:off x="869146" y="2443045"/>
            <a:ext cx="8090624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gray">
          <a:xfrm>
            <a:off x="842229" y="2492504"/>
            <a:ext cx="7983947" cy="157549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CO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3081014" y="4402417"/>
            <a:ext cx="2509238" cy="401638"/>
            <a:chOff x="720" y="1392"/>
            <a:chExt cx="4058" cy="480"/>
          </a:xfrm>
        </p:grpSpPr>
        <p:sp>
          <p:nvSpPr>
            <p:cNvPr id="8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2000">
                <a:latin typeface="Arial" panose="020B060402020202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20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659929" y="2341217"/>
            <a:ext cx="2579710" cy="401637"/>
            <a:chOff x="720" y="1392"/>
            <a:chExt cx="4058" cy="480"/>
          </a:xfrm>
        </p:grpSpPr>
        <p:sp>
          <p:nvSpPr>
            <p:cNvPr id="13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6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sp>
        <p:nvSpPr>
          <p:cNvPr id="17" name="Rectangle 71"/>
          <p:cNvSpPr>
            <a:spLocks noChangeArrowheads="1"/>
          </p:cNvSpPr>
          <p:nvPr/>
        </p:nvSpPr>
        <p:spPr bwMode="gray">
          <a:xfrm>
            <a:off x="1224749" y="2289926"/>
            <a:ext cx="16385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s-CO" sz="2000" b="1" dirty="0">
                <a:solidFill>
                  <a:srgbClr val="FFFFFF"/>
                </a:solidFill>
                <a:latin typeface="Arial" panose="020B0604020202020204" pitchFamily="34" charset="0"/>
              </a:rPr>
              <a:t>Objetivo</a:t>
            </a:r>
          </a:p>
        </p:txBody>
      </p:sp>
      <p:sp>
        <p:nvSpPr>
          <p:cNvPr id="18" name="Rectangle 72"/>
          <p:cNvSpPr>
            <a:spLocks noChangeArrowheads="1"/>
          </p:cNvSpPr>
          <p:nvPr/>
        </p:nvSpPr>
        <p:spPr bwMode="gray">
          <a:xfrm>
            <a:off x="3555680" y="4416526"/>
            <a:ext cx="147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s-CO" sz="2000" dirty="0">
                <a:solidFill>
                  <a:srgbClr val="FFFFFF"/>
                </a:solidFill>
                <a:latin typeface="Arial" panose="020B0604020202020204" pitchFamily="34" charset="0"/>
              </a:rPr>
              <a:t>Duración</a:t>
            </a: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948521" y="2724364"/>
            <a:ext cx="7877652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Una vez detectados los principales segmentos estratégicos podemos realizar en paralelo proyectos de desarrollo estratégico con cada grupo de empresas para posicionarlas y ayudarlas a mejorar su competitividad en cada uno de los segmentos establecidos.</a:t>
            </a:r>
          </a:p>
        </p:txBody>
      </p:sp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3350889" y="4888192"/>
            <a:ext cx="71174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Esta Fase se realizara en aproximadamente 14 semanas.</a:t>
            </a:r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2.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estratégico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9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.potx" id="{9FD377D2-154C-4EB3-9596-338B78B9CA83}" vid="{4194C1C5-F9CA-4AB4-8587-EEE63DD27D3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530</Words>
  <Application>Microsoft Office PowerPoint</Application>
  <PresentationFormat>Panorámica</PresentationFormat>
  <Paragraphs>94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Arial Narrow</vt:lpstr>
      <vt:lpstr>Tema de Office</vt:lpstr>
      <vt:lpstr>CLÚSTER TIC TOLIMA SECRETARIA DE PLANEACIÓN Y TIC</vt:lpstr>
      <vt:lpstr>OBJETIVO</vt:lpstr>
      <vt:lpstr>CLUSTER TIC Colombia </vt:lpstr>
      <vt:lpstr>Iniciativa Clúster </vt:lpstr>
      <vt:lpstr>Presentación de PowerPoint</vt:lpstr>
      <vt:lpstr>Plan de Trabajo</vt:lpstr>
      <vt:lpstr>Fase 1.  Mapping de negocios TIC en el TOLIMA </vt:lpstr>
      <vt:lpstr>Fase 1 Actividades</vt:lpstr>
      <vt:lpstr>Fase 2.  Desarrollo estratégico</vt:lpstr>
      <vt:lpstr>Fase 2 Actividades</vt:lpstr>
      <vt:lpstr>Fase 3.  Coaching y Gobernanza</vt:lpstr>
      <vt:lpstr>Fase 3 Actividades</vt:lpstr>
      <vt:lpstr>Presentación de PowerPoint</vt:lpstr>
      <vt:lpstr>Propuestas</vt:lpstr>
      <vt:lpstr>Presentación de PowerPoint</vt:lpstr>
      <vt:lpstr>Costo estimado </vt:lpstr>
      <vt:lpstr>Presentación de PowerPoint</vt:lpstr>
      <vt:lpstr>Propuestas</vt:lpstr>
      <vt:lpstr>Presentación de PowerPoint</vt:lpstr>
      <vt:lpstr>Costo estimado </vt:lpstr>
      <vt:lpstr>Caracterización  Empresas TIC</vt:lpstr>
      <vt:lpstr>Caracterización  Empresas TIC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GOBERNACION</dc:creator>
  <cp:lastModifiedBy>GOBERNACION</cp:lastModifiedBy>
  <cp:revision>10</cp:revision>
  <dcterms:created xsi:type="dcterms:W3CDTF">2016-10-31T15:20:39Z</dcterms:created>
  <dcterms:modified xsi:type="dcterms:W3CDTF">2016-10-31T21:50:33Z</dcterms:modified>
</cp:coreProperties>
</file>